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8" r:id="rId2"/>
    <p:sldId id="268" r:id="rId3"/>
    <p:sldId id="265" r:id="rId4"/>
    <p:sldId id="266" r:id="rId5"/>
    <p:sldId id="267" r:id="rId6"/>
    <p:sldId id="269" r:id="rId7"/>
    <p:sldId id="264" r:id="rId8"/>
    <p:sldId id="272" r:id="rId9"/>
    <p:sldId id="270" r:id="rId10"/>
    <p:sldId id="271" r:id="rId11"/>
  </p:sldIdLst>
  <p:sldSz cx="12193588" cy="6858000"/>
  <p:notesSz cx="6858000" cy="9144000"/>
  <p:defaultTextStyle>
    <a:defPPr>
      <a:defRPr lang="es-ES"/>
    </a:defPPr>
    <a:lvl1pPr marL="0" algn="l" defTabSz="562198" rtl="0" eaLnBrk="1" latinLnBrk="0" hangingPunct="1">
      <a:defRPr sz="2266" kern="1200">
        <a:solidFill>
          <a:schemeClr val="tx1"/>
        </a:solidFill>
        <a:latin typeface="+mn-lt"/>
        <a:ea typeface="+mn-ea"/>
        <a:cs typeface="+mn-cs"/>
      </a:defRPr>
    </a:lvl1pPr>
    <a:lvl2pPr marL="562198" algn="l" defTabSz="562198" rtl="0" eaLnBrk="1" latinLnBrk="0" hangingPunct="1">
      <a:defRPr sz="2266" kern="1200">
        <a:solidFill>
          <a:schemeClr val="tx1"/>
        </a:solidFill>
        <a:latin typeface="+mn-lt"/>
        <a:ea typeface="+mn-ea"/>
        <a:cs typeface="+mn-cs"/>
      </a:defRPr>
    </a:lvl2pPr>
    <a:lvl3pPr marL="1124395" algn="l" defTabSz="562198" rtl="0" eaLnBrk="1" latinLnBrk="0" hangingPunct="1">
      <a:defRPr sz="2266" kern="1200">
        <a:solidFill>
          <a:schemeClr val="tx1"/>
        </a:solidFill>
        <a:latin typeface="+mn-lt"/>
        <a:ea typeface="+mn-ea"/>
        <a:cs typeface="+mn-cs"/>
      </a:defRPr>
    </a:lvl3pPr>
    <a:lvl4pPr marL="1686592" algn="l" defTabSz="562198" rtl="0" eaLnBrk="1" latinLnBrk="0" hangingPunct="1">
      <a:defRPr sz="2266" kern="1200">
        <a:solidFill>
          <a:schemeClr val="tx1"/>
        </a:solidFill>
        <a:latin typeface="+mn-lt"/>
        <a:ea typeface="+mn-ea"/>
        <a:cs typeface="+mn-cs"/>
      </a:defRPr>
    </a:lvl4pPr>
    <a:lvl5pPr marL="2248788" algn="l" defTabSz="562198" rtl="0" eaLnBrk="1" latinLnBrk="0" hangingPunct="1">
      <a:defRPr sz="2266" kern="1200">
        <a:solidFill>
          <a:schemeClr val="tx1"/>
        </a:solidFill>
        <a:latin typeface="+mn-lt"/>
        <a:ea typeface="+mn-ea"/>
        <a:cs typeface="+mn-cs"/>
      </a:defRPr>
    </a:lvl5pPr>
    <a:lvl6pPr marL="2810986" algn="l" defTabSz="562198" rtl="0" eaLnBrk="1" latinLnBrk="0" hangingPunct="1">
      <a:defRPr sz="2266" kern="1200">
        <a:solidFill>
          <a:schemeClr val="tx1"/>
        </a:solidFill>
        <a:latin typeface="+mn-lt"/>
        <a:ea typeface="+mn-ea"/>
        <a:cs typeface="+mn-cs"/>
      </a:defRPr>
    </a:lvl6pPr>
    <a:lvl7pPr marL="3373183" algn="l" defTabSz="562198" rtl="0" eaLnBrk="1" latinLnBrk="0" hangingPunct="1">
      <a:defRPr sz="2266" kern="1200">
        <a:solidFill>
          <a:schemeClr val="tx1"/>
        </a:solidFill>
        <a:latin typeface="+mn-lt"/>
        <a:ea typeface="+mn-ea"/>
        <a:cs typeface="+mn-cs"/>
      </a:defRPr>
    </a:lvl7pPr>
    <a:lvl8pPr marL="3935381" algn="l" defTabSz="562198" rtl="0" eaLnBrk="1" latinLnBrk="0" hangingPunct="1">
      <a:defRPr sz="2266" kern="1200">
        <a:solidFill>
          <a:schemeClr val="tx1"/>
        </a:solidFill>
        <a:latin typeface="+mn-lt"/>
        <a:ea typeface="+mn-ea"/>
        <a:cs typeface="+mn-cs"/>
      </a:defRPr>
    </a:lvl8pPr>
    <a:lvl9pPr marL="4497579" algn="l" defTabSz="562198" rtl="0" eaLnBrk="1" latinLnBrk="0" hangingPunct="1">
      <a:defRPr sz="2266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1" userDrawn="1">
          <p15:clr>
            <a:srgbClr val="A4A3A4"/>
          </p15:clr>
        </p15:guide>
        <p15:guide id="2" pos="384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26"/>
    <p:restoredTop sz="94666"/>
  </p:normalViewPr>
  <p:slideViewPr>
    <p:cSldViewPr snapToGrid="0" snapToObjects="1">
      <p:cViewPr>
        <p:scale>
          <a:sx n="75" d="100"/>
          <a:sy n="75" d="100"/>
        </p:scale>
        <p:origin x="1046" y="120"/>
      </p:cViewPr>
      <p:guideLst>
        <p:guide orient="horz" pos="2161"/>
        <p:guide pos="3842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>
            <a:extLst>
              <a:ext uri="{FF2B5EF4-FFF2-40B4-BE49-F238E27FC236}">
                <a16:creationId xmlns:a16="http://schemas.microsoft.com/office/drawing/2014/main" id="{DB08DA41-61FB-244B-A279-91BD97CDB07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94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697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81" y="274638"/>
            <a:ext cx="10974230" cy="1143000"/>
          </a:xfrm>
          <a:prstGeom prst="rect">
            <a:avLst/>
          </a:prstGeom>
        </p:spPr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609681" y="1600200"/>
            <a:ext cx="1097423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60967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92E13E6D-85F5-0941-AD3B-DE6BB31EB06E}" type="datetimeFigureOut">
              <a:rPr lang="es-ES" smtClean="0"/>
              <a:t>11/12/2025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4166144" y="6356352"/>
            <a:ext cx="3861303" cy="365124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873873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09E8914F-B8EF-0744-802A-5B8F87E583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672716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840352" y="274638"/>
            <a:ext cx="2743557" cy="5851525"/>
          </a:xfrm>
          <a:prstGeom prst="rect">
            <a:avLst/>
          </a:prstGeom>
        </p:spPr>
        <p:txBody>
          <a:bodyPr vert="eaVert"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609680" y="274638"/>
            <a:ext cx="8027446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60967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92E13E6D-85F5-0941-AD3B-DE6BB31EB06E}" type="datetimeFigureOut">
              <a:rPr lang="es-ES" smtClean="0"/>
              <a:t>11/12/2025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4166144" y="6356352"/>
            <a:ext cx="3861303" cy="365124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873873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09E8914F-B8EF-0744-802A-5B8F87E583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312011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>
            <a:extLst>
              <a:ext uri="{FF2B5EF4-FFF2-40B4-BE49-F238E27FC236}">
                <a16:creationId xmlns:a16="http://schemas.microsoft.com/office/drawing/2014/main" id="{51D69CAD-EBB2-5A42-989F-E9AE1EEBA95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433" y="0"/>
            <a:ext cx="12180722" cy="6858000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19BFE3CA-17F0-3E42-92B0-C63C49C9495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3261" y="1388"/>
            <a:ext cx="12187066" cy="685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426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63211" y="4406902"/>
            <a:ext cx="10364550" cy="1362075"/>
          </a:xfrm>
          <a:prstGeom prst="rect">
            <a:avLst/>
          </a:prstGeom>
        </p:spPr>
        <p:txBody>
          <a:bodyPr anchor="t"/>
          <a:lstStyle>
            <a:lvl1pPr algn="l">
              <a:defRPr sz="4819" b="1" cap="all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963211" y="2906715"/>
            <a:ext cx="1036455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344">
                <a:solidFill>
                  <a:schemeClr val="tx1">
                    <a:tint val="75000"/>
                  </a:schemeClr>
                </a:solidFill>
              </a:defRPr>
            </a:lvl1pPr>
            <a:lvl2pPr marL="549164" indent="0">
              <a:buNone/>
              <a:defRPr sz="2214">
                <a:solidFill>
                  <a:schemeClr val="tx1">
                    <a:tint val="75000"/>
                  </a:schemeClr>
                </a:solidFill>
              </a:defRPr>
            </a:lvl2pPr>
            <a:lvl3pPr marL="1098327" indent="0">
              <a:buNone/>
              <a:defRPr sz="1954">
                <a:solidFill>
                  <a:schemeClr val="tx1">
                    <a:tint val="75000"/>
                  </a:schemeClr>
                </a:solidFill>
              </a:defRPr>
            </a:lvl3pPr>
            <a:lvl4pPr marL="1647491" indent="0">
              <a:buNone/>
              <a:defRPr sz="1693">
                <a:solidFill>
                  <a:schemeClr val="tx1">
                    <a:tint val="75000"/>
                  </a:schemeClr>
                </a:solidFill>
              </a:defRPr>
            </a:lvl4pPr>
            <a:lvl5pPr marL="2196653" indent="0">
              <a:buNone/>
              <a:defRPr sz="1693">
                <a:solidFill>
                  <a:schemeClr val="tx1">
                    <a:tint val="75000"/>
                  </a:schemeClr>
                </a:solidFill>
              </a:defRPr>
            </a:lvl5pPr>
            <a:lvl6pPr marL="2745817" indent="0">
              <a:buNone/>
              <a:defRPr sz="1693">
                <a:solidFill>
                  <a:schemeClr val="tx1">
                    <a:tint val="75000"/>
                  </a:schemeClr>
                </a:solidFill>
              </a:defRPr>
            </a:lvl6pPr>
            <a:lvl7pPr marL="3294981" indent="0">
              <a:buNone/>
              <a:defRPr sz="1693">
                <a:solidFill>
                  <a:schemeClr val="tx1">
                    <a:tint val="75000"/>
                  </a:schemeClr>
                </a:solidFill>
              </a:defRPr>
            </a:lvl7pPr>
            <a:lvl8pPr marL="3844144" indent="0">
              <a:buNone/>
              <a:defRPr sz="1693">
                <a:solidFill>
                  <a:schemeClr val="tx1">
                    <a:tint val="75000"/>
                  </a:schemeClr>
                </a:solidFill>
              </a:defRPr>
            </a:lvl8pPr>
            <a:lvl9pPr marL="4393308" indent="0">
              <a:buNone/>
              <a:defRPr sz="169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60967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92E13E6D-85F5-0941-AD3B-DE6BB31EB06E}" type="datetimeFigureOut">
              <a:rPr lang="es-ES" smtClean="0"/>
              <a:t>11/12/2025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4166144" y="6356352"/>
            <a:ext cx="3861303" cy="365124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873873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09E8914F-B8EF-0744-802A-5B8F87E583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231926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81" y="274638"/>
            <a:ext cx="10974230" cy="1143000"/>
          </a:xfrm>
          <a:prstGeom prst="rect">
            <a:avLst/>
          </a:prstGeom>
        </p:spPr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609679" y="1600200"/>
            <a:ext cx="5385501" cy="4525963"/>
          </a:xfrm>
          <a:prstGeom prst="rect">
            <a:avLst/>
          </a:prstGeom>
        </p:spPr>
        <p:txBody>
          <a:bodyPr/>
          <a:lstStyle>
            <a:lvl1pPr>
              <a:defRPr sz="3387"/>
            </a:lvl1pPr>
            <a:lvl2pPr>
              <a:defRPr sz="2865"/>
            </a:lvl2pPr>
            <a:lvl3pPr>
              <a:defRPr sz="2344"/>
            </a:lvl3pPr>
            <a:lvl4pPr>
              <a:defRPr sz="2214"/>
            </a:lvl4pPr>
            <a:lvl5pPr>
              <a:defRPr sz="2214"/>
            </a:lvl5pPr>
            <a:lvl6pPr>
              <a:defRPr sz="2214"/>
            </a:lvl6pPr>
            <a:lvl7pPr>
              <a:defRPr sz="2214"/>
            </a:lvl7pPr>
            <a:lvl8pPr>
              <a:defRPr sz="2214"/>
            </a:lvl8pPr>
            <a:lvl9pPr>
              <a:defRPr sz="2214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98409" y="1600200"/>
            <a:ext cx="5385501" cy="4525963"/>
          </a:xfrm>
          <a:prstGeom prst="rect">
            <a:avLst/>
          </a:prstGeom>
        </p:spPr>
        <p:txBody>
          <a:bodyPr/>
          <a:lstStyle>
            <a:lvl1pPr>
              <a:defRPr sz="3387"/>
            </a:lvl1pPr>
            <a:lvl2pPr>
              <a:defRPr sz="2865"/>
            </a:lvl2pPr>
            <a:lvl3pPr>
              <a:defRPr sz="2344"/>
            </a:lvl3pPr>
            <a:lvl4pPr>
              <a:defRPr sz="2214"/>
            </a:lvl4pPr>
            <a:lvl5pPr>
              <a:defRPr sz="2214"/>
            </a:lvl5pPr>
            <a:lvl6pPr>
              <a:defRPr sz="2214"/>
            </a:lvl6pPr>
            <a:lvl7pPr>
              <a:defRPr sz="2214"/>
            </a:lvl7pPr>
            <a:lvl8pPr>
              <a:defRPr sz="2214"/>
            </a:lvl8pPr>
            <a:lvl9pPr>
              <a:defRPr sz="2214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>
          <a:xfrm>
            <a:off x="60967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92E13E6D-85F5-0941-AD3B-DE6BB31EB06E}" type="datetimeFigureOut">
              <a:rPr lang="es-ES" smtClean="0"/>
              <a:t>11/12/2025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>
          <a:xfrm>
            <a:off x="4166144" y="6356352"/>
            <a:ext cx="3861303" cy="365124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873873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09E8914F-B8EF-0744-802A-5B8F87E583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334605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81" y="274638"/>
            <a:ext cx="1097423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09679" y="1535113"/>
            <a:ext cx="5387619" cy="63976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865" b="1"/>
            </a:lvl1pPr>
            <a:lvl2pPr marL="549164" indent="0">
              <a:buNone/>
              <a:defRPr sz="2344" b="1"/>
            </a:lvl2pPr>
            <a:lvl3pPr marL="1098327" indent="0">
              <a:buNone/>
              <a:defRPr sz="2214" b="1"/>
            </a:lvl3pPr>
            <a:lvl4pPr marL="1647491" indent="0">
              <a:buNone/>
              <a:defRPr sz="1954" b="1"/>
            </a:lvl4pPr>
            <a:lvl5pPr marL="2196653" indent="0">
              <a:buNone/>
              <a:defRPr sz="1954" b="1"/>
            </a:lvl5pPr>
            <a:lvl6pPr marL="2745817" indent="0">
              <a:buNone/>
              <a:defRPr sz="1954" b="1"/>
            </a:lvl6pPr>
            <a:lvl7pPr marL="3294981" indent="0">
              <a:buNone/>
              <a:defRPr sz="1954" b="1"/>
            </a:lvl7pPr>
            <a:lvl8pPr marL="3844144" indent="0">
              <a:buNone/>
              <a:defRPr sz="1954" b="1"/>
            </a:lvl8pPr>
            <a:lvl9pPr marL="4393308" indent="0">
              <a:buNone/>
              <a:defRPr sz="1954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09679" y="2174876"/>
            <a:ext cx="5387619" cy="3951288"/>
          </a:xfrm>
          <a:prstGeom prst="rect">
            <a:avLst/>
          </a:prstGeom>
        </p:spPr>
        <p:txBody>
          <a:bodyPr/>
          <a:lstStyle>
            <a:lvl1pPr>
              <a:defRPr sz="2865"/>
            </a:lvl1pPr>
            <a:lvl2pPr>
              <a:defRPr sz="2344"/>
            </a:lvl2pPr>
            <a:lvl3pPr>
              <a:defRPr sz="2214"/>
            </a:lvl3pPr>
            <a:lvl4pPr>
              <a:defRPr sz="1954"/>
            </a:lvl4pPr>
            <a:lvl5pPr>
              <a:defRPr sz="1954"/>
            </a:lvl5pPr>
            <a:lvl6pPr>
              <a:defRPr sz="1954"/>
            </a:lvl6pPr>
            <a:lvl7pPr>
              <a:defRPr sz="1954"/>
            </a:lvl7pPr>
            <a:lvl8pPr>
              <a:defRPr sz="1954"/>
            </a:lvl8pPr>
            <a:lvl9pPr>
              <a:defRPr sz="1954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94176" y="1535113"/>
            <a:ext cx="5389735" cy="63976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865" b="1"/>
            </a:lvl1pPr>
            <a:lvl2pPr marL="549164" indent="0">
              <a:buNone/>
              <a:defRPr sz="2344" b="1"/>
            </a:lvl2pPr>
            <a:lvl3pPr marL="1098327" indent="0">
              <a:buNone/>
              <a:defRPr sz="2214" b="1"/>
            </a:lvl3pPr>
            <a:lvl4pPr marL="1647491" indent="0">
              <a:buNone/>
              <a:defRPr sz="1954" b="1"/>
            </a:lvl4pPr>
            <a:lvl5pPr marL="2196653" indent="0">
              <a:buNone/>
              <a:defRPr sz="1954" b="1"/>
            </a:lvl5pPr>
            <a:lvl6pPr marL="2745817" indent="0">
              <a:buNone/>
              <a:defRPr sz="1954" b="1"/>
            </a:lvl6pPr>
            <a:lvl7pPr marL="3294981" indent="0">
              <a:buNone/>
              <a:defRPr sz="1954" b="1"/>
            </a:lvl7pPr>
            <a:lvl8pPr marL="3844144" indent="0">
              <a:buNone/>
              <a:defRPr sz="1954" b="1"/>
            </a:lvl8pPr>
            <a:lvl9pPr marL="4393308" indent="0">
              <a:buNone/>
              <a:defRPr sz="1954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94176" y="2174876"/>
            <a:ext cx="5389735" cy="3951288"/>
          </a:xfrm>
          <a:prstGeom prst="rect">
            <a:avLst/>
          </a:prstGeom>
        </p:spPr>
        <p:txBody>
          <a:bodyPr/>
          <a:lstStyle>
            <a:lvl1pPr>
              <a:defRPr sz="2865"/>
            </a:lvl1pPr>
            <a:lvl2pPr>
              <a:defRPr sz="2344"/>
            </a:lvl2pPr>
            <a:lvl3pPr>
              <a:defRPr sz="2214"/>
            </a:lvl3pPr>
            <a:lvl4pPr>
              <a:defRPr sz="1954"/>
            </a:lvl4pPr>
            <a:lvl5pPr>
              <a:defRPr sz="1954"/>
            </a:lvl5pPr>
            <a:lvl6pPr>
              <a:defRPr sz="1954"/>
            </a:lvl6pPr>
            <a:lvl7pPr>
              <a:defRPr sz="1954"/>
            </a:lvl7pPr>
            <a:lvl8pPr>
              <a:defRPr sz="1954"/>
            </a:lvl8pPr>
            <a:lvl9pPr>
              <a:defRPr sz="1954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>
          <a:xfrm>
            <a:off x="60967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92E13E6D-85F5-0941-AD3B-DE6BB31EB06E}" type="datetimeFigureOut">
              <a:rPr lang="es-ES" smtClean="0"/>
              <a:t>11/12/2025</a:t>
            </a:fld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>
          <a:xfrm>
            <a:off x="4166144" y="6356352"/>
            <a:ext cx="3861303" cy="365124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>
          <a:xfrm>
            <a:off x="873873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09E8914F-B8EF-0744-802A-5B8F87E583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472409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81" y="274638"/>
            <a:ext cx="10974230" cy="1143000"/>
          </a:xfrm>
          <a:prstGeom prst="rect">
            <a:avLst/>
          </a:prstGeom>
        </p:spPr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>
          <a:xfrm>
            <a:off x="60967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92E13E6D-85F5-0941-AD3B-DE6BB31EB06E}" type="datetimeFigureOut">
              <a:rPr lang="es-ES" smtClean="0"/>
              <a:t>11/12/2025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4166144" y="6356352"/>
            <a:ext cx="3861303" cy="365124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873873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09E8914F-B8EF-0744-802A-5B8F87E583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040050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>
          <a:xfrm>
            <a:off x="60967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92E13E6D-85F5-0941-AD3B-DE6BB31EB06E}" type="datetimeFigureOut">
              <a:rPr lang="es-ES" smtClean="0"/>
              <a:t>11/12/2025</a:t>
            </a:fld>
            <a:endParaRPr lang="es-E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>
          <a:xfrm>
            <a:off x="4166144" y="6356352"/>
            <a:ext cx="3861303" cy="365124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>
          <a:xfrm>
            <a:off x="873873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09E8914F-B8EF-0744-802A-5B8F87E583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923661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82" y="273051"/>
            <a:ext cx="4011605" cy="1162049"/>
          </a:xfrm>
          <a:prstGeom prst="rect">
            <a:avLst/>
          </a:prstGeom>
        </p:spPr>
        <p:txBody>
          <a:bodyPr anchor="b"/>
          <a:lstStyle>
            <a:lvl1pPr algn="l">
              <a:defRPr sz="2344" b="1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767355" y="273051"/>
            <a:ext cx="6816554" cy="5853113"/>
          </a:xfrm>
          <a:prstGeom prst="rect">
            <a:avLst/>
          </a:prstGeom>
        </p:spPr>
        <p:txBody>
          <a:bodyPr/>
          <a:lstStyle>
            <a:lvl1pPr>
              <a:defRPr sz="3907"/>
            </a:lvl1pPr>
            <a:lvl2pPr>
              <a:defRPr sz="3387"/>
            </a:lvl2pPr>
            <a:lvl3pPr>
              <a:defRPr sz="2865"/>
            </a:lvl3pPr>
            <a:lvl4pPr>
              <a:defRPr sz="2344"/>
            </a:lvl4pPr>
            <a:lvl5pPr>
              <a:defRPr sz="2344"/>
            </a:lvl5pPr>
            <a:lvl6pPr>
              <a:defRPr sz="2344"/>
            </a:lvl6pPr>
            <a:lvl7pPr>
              <a:defRPr sz="2344"/>
            </a:lvl7pPr>
            <a:lvl8pPr>
              <a:defRPr sz="2344"/>
            </a:lvl8pPr>
            <a:lvl9pPr>
              <a:defRPr sz="2344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609682" y="1435102"/>
            <a:ext cx="4011605" cy="46910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93"/>
            </a:lvl1pPr>
            <a:lvl2pPr marL="549164" indent="0">
              <a:buNone/>
              <a:defRPr sz="1433"/>
            </a:lvl2pPr>
            <a:lvl3pPr marL="1098327" indent="0">
              <a:buNone/>
              <a:defRPr sz="1172"/>
            </a:lvl3pPr>
            <a:lvl4pPr marL="1647491" indent="0">
              <a:buNone/>
              <a:defRPr sz="1042"/>
            </a:lvl4pPr>
            <a:lvl5pPr marL="2196653" indent="0">
              <a:buNone/>
              <a:defRPr sz="1042"/>
            </a:lvl5pPr>
            <a:lvl6pPr marL="2745817" indent="0">
              <a:buNone/>
              <a:defRPr sz="1042"/>
            </a:lvl6pPr>
            <a:lvl7pPr marL="3294981" indent="0">
              <a:buNone/>
              <a:defRPr sz="1042"/>
            </a:lvl7pPr>
            <a:lvl8pPr marL="3844144" indent="0">
              <a:buNone/>
              <a:defRPr sz="1042"/>
            </a:lvl8pPr>
            <a:lvl9pPr marL="4393308" indent="0">
              <a:buNone/>
              <a:defRPr sz="1042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>
          <a:xfrm>
            <a:off x="60967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92E13E6D-85F5-0941-AD3B-DE6BB31EB06E}" type="datetimeFigureOut">
              <a:rPr lang="es-ES" smtClean="0"/>
              <a:t>11/12/2025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>
          <a:xfrm>
            <a:off x="4166144" y="6356352"/>
            <a:ext cx="3861303" cy="365124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873873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09E8914F-B8EF-0744-802A-5B8F87E583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37402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390029" y="4800599"/>
            <a:ext cx="7316153" cy="566739"/>
          </a:xfrm>
          <a:prstGeom prst="rect">
            <a:avLst/>
          </a:prstGeom>
        </p:spPr>
        <p:txBody>
          <a:bodyPr anchor="b"/>
          <a:lstStyle>
            <a:lvl1pPr algn="l">
              <a:defRPr sz="2344" b="1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2390029" y="612777"/>
            <a:ext cx="7316153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907"/>
            </a:lvl1pPr>
            <a:lvl2pPr marL="549164" indent="0">
              <a:buNone/>
              <a:defRPr sz="3387"/>
            </a:lvl2pPr>
            <a:lvl3pPr marL="1098327" indent="0">
              <a:buNone/>
              <a:defRPr sz="2865"/>
            </a:lvl3pPr>
            <a:lvl4pPr marL="1647491" indent="0">
              <a:buNone/>
              <a:defRPr sz="2344"/>
            </a:lvl4pPr>
            <a:lvl5pPr marL="2196653" indent="0">
              <a:buNone/>
              <a:defRPr sz="2344"/>
            </a:lvl5pPr>
            <a:lvl6pPr marL="2745817" indent="0">
              <a:buNone/>
              <a:defRPr sz="2344"/>
            </a:lvl6pPr>
            <a:lvl7pPr marL="3294981" indent="0">
              <a:buNone/>
              <a:defRPr sz="2344"/>
            </a:lvl7pPr>
            <a:lvl8pPr marL="3844144" indent="0">
              <a:buNone/>
              <a:defRPr sz="2344"/>
            </a:lvl8pPr>
            <a:lvl9pPr marL="4393308" indent="0">
              <a:buNone/>
              <a:defRPr sz="2344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2390029" y="5367339"/>
            <a:ext cx="7316153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93"/>
            </a:lvl1pPr>
            <a:lvl2pPr marL="549164" indent="0">
              <a:buNone/>
              <a:defRPr sz="1433"/>
            </a:lvl2pPr>
            <a:lvl3pPr marL="1098327" indent="0">
              <a:buNone/>
              <a:defRPr sz="1172"/>
            </a:lvl3pPr>
            <a:lvl4pPr marL="1647491" indent="0">
              <a:buNone/>
              <a:defRPr sz="1042"/>
            </a:lvl4pPr>
            <a:lvl5pPr marL="2196653" indent="0">
              <a:buNone/>
              <a:defRPr sz="1042"/>
            </a:lvl5pPr>
            <a:lvl6pPr marL="2745817" indent="0">
              <a:buNone/>
              <a:defRPr sz="1042"/>
            </a:lvl6pPr>
            <a:lvl7pPr marL="3294981" indent="0">
              <a:buNone/>
              <a:defRPr sz="1042"/>
            </a:lvl7pPr>
            <a:lvl8pPr marL="3844144" indent="0">
              <a:buNone/>
              <a:defRPr sz="1042"/>
            </a:lvl8pPr>
            <a:lvl9pPr marL="4393308" indent="0">
              <a:buNone/>
              <a:defRPr sz="1042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>
          <a:xfrm>
            <a:off x="60967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92E13E6D-85F5-0941-AD3B-DE6BB31EB06E}" type="datetimeFigureOut">
              <a:rPr lang="es-ES" smtClean="0"/>
              <a:t>11/12/2025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>
          <a:xfrm>
            <a:off x="4166144" y="6356352"/>
            <a:ext cx="3861303" cy="365124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873873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09E8914F-B8EF-0744-802A-5B8F87E583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39691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FE719049-0792-3C47-8B7F-6A2B8796E369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3261" y="0"/>
            <a:ext cx="12187066" cy="685800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183BDCB3-BDA9-9F48-A911-03AD84A91034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rcRect/>
          <a:stretch/>
        </p:blipFill>
        <p:spPr>
          <a:xfrm>
            <a:off x="6433" y="3172"/>
            <a:ext cx="12180722" cy="6851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7649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549164" rtl="0" eaLnBrk="1" latinLnBrk="0" hangingPunct="1">
        <a:spcBef>
          <a:spcPct val="0"/>
        </a:spcBef>
        <a:buNone/>
        <a:defRPr sz="53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11872" indent="-411872" algn="l" defTabSz="549164" rtl="0" eaLnBrk="1" latinLnBrk="0" hangingPunct="1">
        <a:spcBef>
          <a:spcPct val="20000"/>
        </a:spcBef>
        <a:buFont typeface="Arial"/>
        <a:buChar char="•"/>
        <a:defRPr sz="3907" kern="1200">
          <a:solidFill>
            <a:schemeClr val="tx1"/>
          </a:solidFill>
          <a:latin typeface="+mn-lt"/>
          <a:ea typeface="+mn-ea"/>
          <a:cs typeface="+mn-cs"/>
        </a:defRPr>
      </a:lvl1pPr>
      <a:lvl2pPr marL="892390" indent="-343228" algn="l" defTabSz="549164" rtl="0" eaLnBrk="1" latinLnBrk="0" hangingPunct="1">
        <a:spcBef>
          <a:spcPct val="20000"/>
        </a:spcBef>
        <a:buFont typeface="Arial"/>
        <a:buChar char="–"/>
        <a:defRPr sz="3387" kern="1200">
          <a:solidFill>
            <a:schemeClr val="tx1"/>
          </a:solidFill>
          <a:latin typeface="+mn-lt"/>
          <a:ea typeface="+mn-ea"/>
          <a:cs typeface="+mn-cs"/>
        </a:defRPr>
      </a:lvl2pPr>
      <a:lvl3pPr marL="1372909" indent="-274582" algn="l" defTabSz="549164" rtl="0" eaLnBrk="1" latinLnBrk="0" hangingPunct="1">
        <a:spcBef>
          <a:spcPct val="20000"/>
        </a:spcBef>
        <a:buFont typeface="Arial"/>
        <a:buChar char="•"/>
        <a:defRPr sz="2865" kern="1200">
          <a:solidFill>
            <a:schemeClr val="tx1"/>
          </a:solidFill>
          <a:latin typeface="+mn-lt"/>
          <a:ea typeface="+mn-ea"/>
          <a:cs typeface="+mn-cs"/>
        </a:defRPr>
      </a:lvl3pPr>
      <a:lvl4pPr marL="1922071" indent="-274582" algn="l" defTabSz="549164" rtl="0" eaLnBrk="1" latinLnBrk="0" hangingPunct="1">
        <a:spcBef>
          <a:spcPct val="20000"/>
        </a:spcBef>
        <a:buFont typeface="Arial"/>
        <a:buChar char="–"/>
        <a:defRPr sz="2344" kern="1200">
          <a:solidFill>
            <a:schemeClr val="tx1"/>
          </a:solidFill>
          <a:latin typeface="+mn-lt"/>
          <a:ea typeface="+mn-ea"/>
          <a:cs typeface="+mn-cs"/>
        </a:defRPr>
      </a:lvl4pPr>
      <a:lvl5pPr marL="2471236" indent="-274582" algn="l" defTabSz="549164" rtl="0" eaLnBrk="1" latinLnBrk="0" hangingPunct="1">
        <a:spcBef>
          <a:spcPct val="20000"/>
        </a:spcBef>
        <a:buFont typeface="Arial"/>
        <a:buChar char="»"/>
        <a:defRPr sz="2344" kern="1200">
          <a:solidFill>
            <a:schemeClr val="tx1"/>
          </a:solidFill>
          <a:latin typeface="+mn-lt"/>
          <a:ea typeface="+mn-ea"/>
          <a:cs typeface="+mn-cs"/>
        </a:defRPr>
      </a:lvl5pPr>
      <a:lvl6pPr marL="3020399" indent="-274582" algn="l" defTabSz="549164" rtl="0" eaLnBrk="1" latinLnBrk="0" hangingPunct="1">
        <a:spcBef>
          <a:spcPct val="20000"/>
        </a:spcBef>
        <a:buFont typeface="Arial"/>
        <a:buChar char="•"/>
        <a:defRPr sz="2344" kern="1200">
          <a:solidFill>
            <a:schemeClr val="tx1"/>
          </a:solidFill>
          <a:latin typeface="+mn-lt"/>
          <a:ea typeface="+mn-ea"/>
          <a:cs typeface="+mn-cs"/>
        </a:defRPr>
      </a:lvl6pPr>
      <a:lvl7pPr marL="3569563" indent="-274582" algn="l" defTabSz="549164" rtl="0" eaLnBrk="1" latinLnBrk="0" hangingPunct="1">
        <a:spcBef>
          <a:spcPct val="20000"/>
        </a:spcBef>
        <a:buFont typeface="Arial"/>
        <a:buChar char="•"/>
        <a:defRPr sz="2344" kern="1200">
          <a:solidFill>
            <a:schemeClr val="tx1"/>
          </a:solidFill>
          <a:latin typeface="+mn-lt"/>
          <a:ea typeface="+mn-ea"/>
          <a:cs typeface="+mn-cs"/>
        </a:defRPr>
      </a:lvl7pPr>
      <a:lvl8pPr marL="4118726" indent="-274582" algn="l" defTabSz="549164" rtl="0" eaLnBrk="1" latinLnBrk="0" hangingPunct="1">
        <a:spcBef>
          <a:spcPct val="20000"/>
        </a:spcBef>
        <a:buFont typeface="Arial"/>
        <a:buChar char="•"/>
        <a:defRPr sz="2344" kern="1200">
          <a:solidFill>
            <a:schemeClr val="tx1"/>
          </a:solidFill>
          <a:latin typeface="+mn-lt"/>
          <a:ea typeface="+mn-ea"/>
          <a:cs typeface="+mn-cs"/>
        </a:defRPr>
      </a:lvl8pPr>
      <a:lvl9pPr marL="4667890" indent="-274582" algn="l" defTabSz="549164" rtl="0" eaLnBrk="1" latinLnBrk="0" hangingPunct="1">
        <a:spcBef>
          <a:spcPct val="20000"/>
        </a:spcBef>
        <a:buFont typeface="Arial"/>
        <a:buChar char="•"/>
        <a:defRPr sz="234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549164" rtl="0" eaLnBrk="1" latinLnBrk="0" hangingPunct="1">
        <a:defRPr sz="2214" kern="1200">
          <a:solidFill>
            <a:schemeClr val="tx1"/>
          </a:solidFill>
          <a:latin typeface="+mn-lt"/>
          <a:ea typeface="+mn-ea"/>
          <a:cs typeface="+mn-cs"/>
        </a:defRPr>
      </a:lvl1pPr>
      <a:lvl2pPr marL="549164" algn="l" defTabSz="549164" rtl="0" eaLnBrk="1" latinLnBrk="0" hangingPunct="1">
        <a:defRPr sz="2214" kern="1200">
          <a:solidFill>
            <a:schemeClr val="tx1"/>
          </a:solidFill>
          <a:latin typeface="+mn-lt"/>
          <a:ea typeface="+mn-ea"/>
          <a:cs typeface="+mn-cs"/>
        </a:defRPr>
      </a:lvl2pPr>
      <a:lvl3pPr marL="1098327" algn="l" defTabSz="549164" rtl="0" eaLnBrk="1" latinLnBrk="0" hangingPunct="1">
        <a:defRPr sz="2214" kern="1200">
          <a:solidFill>
            <a:schemeClr val="tx1"/>
          </a:solidFill>
          <a:latin typeface="+mn-lt"/>
          <a:ea typeface="+mn-ea"/>
          <a:cs typeface="+mn-cs"/>
        </a:defRPr>
      </a:lvl3pPr>
      <a:lvl4pPr marL="1647491" algn="l" defTabSz="549164" rtl="0" eaLnBrk="1" latinLnBrk="0" hangingPunct="1">
        <a:defRPr sz="2214" kern="1200">
          <a:solidFill>
            <a:schemeClr val="tx1"/>
          </a:solidFill>
          <a:latin typeface="+mn-lt"/>
          <a:ea typeface="+mn-ea"/>
          <a:cs typeface="+mn-cs"/>
        </a:defRPr>
      </a:lvl4pPr>
      <a:lvl5pPr marL="2196653" algn="l" defTabSz="549164" rtl="0" eaLnBrk="1" latinLnBrk="0" hangingPunct="1">
        <a:defRPr sz="2214" kern="1200">
          <a:solidFill>
            <a:schemeClr val="tx1"/>
          </a:solidFill>
          <a:latin typeface="+mn-lt"/>
          <a:ea typeface="+mn-ea"/>
          <a:cs typeface="+mn-cs"/>
        </a:defRPr>
      </a:lvl5pPr>
      <a:lvl6pPr marL="2745817" algn="l" defTabSz="549164" rtl="0" eaLnBrk="1" latinLnBrk="0" hangingPunct="1">
        <a:defRPr sz="2214" kern="1200">
          <a:solidFill>
            <a:schemeClr val="tx1"/>
          </a:solidFill>
          <a:latin typeface="+mn-lt"/>
          <a:ea typeface="+mn-ea"/>
          <a:cs typeface="+mn-cs"/>
        </a:defRPr>
      </a:lvl6pPr>
      <a:lvl7pPr marL="3294981" algn="l" defTabSz="549164" rtl="0" eaLnBrk="1" latinLnBrk="0" hangingPunct="1">
        <a:defRPr sz="2214" kern="1200">
          <a:solidFill>
            <a:schemeClr val="tx1"/>
          </a:solidFill>
          <a:latin typeface="+mn-lt"/>
          <a:ea typeface="+mn-ea"/>
          <a:cs typeface="+mn-cs"/>
        </a:defRPr>
      </a:lvl7pPr>
      <a:lvl8pPr marL="3844144" algn="l" defTabSz="549164" rtl="0" eaLnBrk="1" latinLnBrk="0" hangingPunct="1">
        <a:defRPr sz="2214" kern="1200">
          <a:solidFill>
            <a:schemeClr val="tx1"/>
          </a:solidFill>
          <a:latin typeface="+mn-lt"/>
          <a:ea typeface="+mn-ea"/>
          <a:cs typeface="+mn-cs"/>
        </a:defRPr>
      </a:lvl8pPr>
      <a:lvl9pPr marL="4393308" algn="l" defTabSz="549164" rtl="0" eaLnBrk="1" latinLnBrk="0" hangingPunct="1">
        <a:defRPr sz="221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nálisis de Datos con Python | Curso Gratuito">
            <a:extLst>
              <a:ext uri="{FF2B5EF4-FFF2-40B4-BE49-F238E27FC236}">
                <a16:creationId xmlns:a16="http://schemas.microsoft.com/office/drawing/2014/main" id="{D3EE1D8C-260D-D505-94B4-F228A3200E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7187" y="0"/>
            <a:ext cx="7046401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98D0D32A-1ABA-FB68-29CB-520E160F0A8E}"/>
              </a:ext>
            </a:extLst>
          </p:cNvPr>
          <p:cNvSpPr txBox="1"/>
          <p:nvPr/>
        </p:nvSpPr>
        <p:spPr>
          <a:xfrm>
            <a:off x="5364001" y="4571999"/>
            <a:ext cx="66127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3600" b="1" dirty="0"/>
              <a:t>ANÁLISIS DE DATOS CON PYTHON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78BDD0CE-91F2-564E-5085-2132D249859F}"/>
              </a:ext>
            </a:extLst>
          </p:cNvPr>
          <p:cNvSpPr txBox="1"/>
          <p:nvPr/>
        </p:nvSpPr>
        <p:spPr>
          <a:xfrm>
            <a:off x="6931742" y="5513912"/>
            <a:ext cx="3634585" cy="7897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O" dirty="0"/>
              <a:t>Daniela Sanabria Mosquera</a:t>
            </a:r>
          </a:p>
          <a:p>
            <a:pPr algn="ctr"/>
            <a:r>
              <a:rPr lang="es-CO" dirty="0"/>
              <a:t>Angie Valentina Florez Vargas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E6BC858E-8F86-2F03-C7FD-81560FB369C0}"/>
              </a:ext>
            </a:extLst>
          </p:cNvPr>
          <p:cNvSpPr txBox="1"/>
          <p:nvPr/>
        </p:nvSpPr>
        <p:spPr>
          <a:xfrm>
            <a:off x="25085" y="1096296"/>
            <a:ext cx="512210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b="1" dirty="0">
                <a:solidFill>
                  <a:schemeClr val="bg1"/>
                </a:solidFill>
              </a:rPr>
              <a:t>ANÁLISIS EXPLORATORIO Y MODELO PREDICTIVO DE LA CALIDAD DEL VINO TINTO</a:t>
            </a:r>
          </a:p>
          <a:p>
            <a:pPr algn="ctr"/>
            <a:endParaRPr lang="es-ES" sz="3600" b="1" dirty="0">
              <a:solidFill>
                <a:schemeClr val="bg1"/>
              </a:solidFill>
            </a:endParaRPr>
          </a:p>
          <a:p>
            <a:pPr algn="ctr"/>
            <a:r>
              <a:rPr lang="es-CO" sz="3600" b="1" dirty="0">
                <a:solidFill>
                  <a:schemeClr val="bg1"/>
                </a:solidFill>
              </a:rPr>
              <a:t>PROYECTO FINAL</a:t>
            </a:r>
          </a:p>
        </p:txBody>
      </p:sp>
    </p:spTree>
    <p:extLst>
      <p:ext uri="{BB962C8B-B14F-4D97-AF65-F5344CB8AC3E}">
        <p14:creationId xmlns:p14="http://schemas.microsoft.com/office/powerpoint/2010/main" val="17993484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F36667-42A6-3586-9917-5CA3629B70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7253D9A-44A9-4868-297B-1C9BFC1506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2278" y="2099098"/>
            <a:ext cx="10974230" cy="1143000"/>
          </a:xfrm>
        </p:spPr>
        <p:txBody>
          <a:bodyPr/>
          <a:lstStyle/>
          <a:p>
            <a:r>
              <a:rPr lang="es-CO" sz="16600" b="1" dirty="0"/>
              <a:t>GRACIAS</a:t>
            </a:r>
          </a:p>
        </p:txBody>
      </p:sp>
    </p:spTree>
    <p:extLst>
      <p:ext uri="{BB962C8B-B14F-4D97-AF65-F5344CB8AC3E}">
        <p14:creationId xmlns:p14="http://schemas.microsoft.com/office/powerpoint/2010/main" val="40376433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87E1B8E-645F-617B-5DE7-FC3CAD47C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b="1" dirty="0"/>
              <a:t>PREGUNTA DE INVESTIGACIÓN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580E2A85-71A4-D3A9-D20A-B8306838DDA7}"/>
              </a:ext>
            </a:extLst>
          </p:cNvPr>
          <p:cNvSpPr txBox="1"/>
          <p:nvPr/>
        </p:nvSpPr>
        <p:spPr>
          <a:xfrm>
            <a:off x="2762903" y="2699082"/>
            <a:ext cx="6667782" cy="11383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dirty="0"/>
              <a:t>¿Qué variables químicas influyen más en la calidad del vino tinto y qué tan efectiva es la regresión lineal para predecir dicha calidad?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698923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8F2614-0C2C-A36E-8D1B-FD8E4C13A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b="1" dirty="0"/>
              <a:t>ANÁLISIS DEL DATASET</a:t>
            </a:r>
          </a:p>
        </p:txBody>
      </p:sp>
      <p:pic>
        <p:nvPicPr>
          <p:cNvPr id="6" name="Imagen 5" descr="Imagen de la pantalla de un video juego&#10;&#10;El contenido generado por IA puede ser incorrecto.">
            <a:extLst>
              <a:ext uri="{FF2B5EF4-FFF2-40B4-BE49-F238E27FC236}">
                <a16:creationId xmlns:a16="http://schemas.microsoft.com/office/drawing/2014/main" id="{53925C5C-2CC7-0029-E815-743A63290C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77" y="1145446"/>
            <a:ext cx="10708640" cy="3546940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99CA9D68-38BB-94BA-D5B9-184C6F8B6E14}"/>
              </a:ext>
            </a:extLst>
          </p:cNvPr>
          <p:cNvSpPr/>
          <p:nvPr/>
        </p:nvSpPr>
        <p:spPr>
          <a:xfrm>
            <a:off x="447040" y="4358640"/>
            <a:ext cx="2113280" cy="333746"/>
          </a:xfrm>
          <a:prstGeom prst="rect">
            <a:avLst/>
          </a:prstGeom>
          <a:noFill/>
          <a:ln w="38100"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B0639CF3-EB81-DFE2-C345-A46C741BB9A6}"/>
              </a:ext>
            </a:extLst>
          </p:cNvPr>
          <p:cNvSpPr/>
          <p:nvPr/>
        </p:nvSpPr>
        <p:spPr>
          <a:xfrm rot="5400000">
            <a:off x="7674944" y="2635587"/>
            <a:ext cx="3258917" cy="451353"/>
          </a:xfrm>
          <a:prstGeom prst="rect">
            <a:avLst/>
          </a:prstGeom>
          <a:noFill/>
          <a:ln w="38100"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FD1923CE-64C2-4899-769E-720E0FAAFECA}"/>
              </a:ext>
            </a:extLst>
          </p:cNvPr>
          <p:cNvSpPr/>
          <p:nvPr/>
        </p:nvSpPr>
        <p:spPr>
          <a:xfrm rot="5400000">
            <a:off x="8821581" y="2522384"/>
            <a:ext cx="3345276" cy="591399"/>
          </a:xfrm>
          <a:prstGeom prst="rect">
            <a:avLst/>
          </a:prstGeom>
          <a:noFill/>
          <a:ln w="38100"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E959FE0F-BA45-5EB1-F725-B27DF1091BD9}"/>
              </a:ext>
            </a:extLst>
          </p:cNvPr>
          <p:cNvSpPr/>
          <p:nvPr/>
        </p:nvSpPr>
        <p:spPr>
          <a:xfrm rot="5400000">
            <a:off x="3737562" y="2437085"/>
            <a:ext cx="3345276" cy="761999"/>
          </a:xfrm>
          <a:prstGeom prst="rect">
            <a:avLst/>
          </a:prstGeom>
          <a:noFill/>
          <a:ln w="38100"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F06D3250-4ED5-1906-3523-758CE8945417}"/>
              </a:ext>
            </a:extLst>
          </p:cNvPr>
          <p:cNvCxnSpPr>
            <a:cxnSpLocks/>
          </p:cNvCxnSpPr>
          <p:nvPr/>
        </p:nvCxnSpPr>
        <p:spPr>
          <a:xfrm flipH="1" flipV="1">
            <a:off x="5394960" y="4490723"/>
            <a:ext cx="1408184" cy="136143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F3F43580-5B95-8183-D1B4-7B7D6C487422}"/>
              </a:ext>
            </a:extLst>
          </p:cNvPr>
          <p:cNvCxnSpPr>
            <a:cxnSpLocks/>
          </p:cNvCxnSpPr>
          <p:nvPr/>
        </p:nvCxnSpPr>
        <p:spPr>
          <a:xfrm flipV="1">
            <a:off x="7929803" y="4591555"/>
            <a:ext cx="1295477" cy="126060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DCC1C642-F9F8-D9F4-0C32-7E06735CAC8B}"/>
              </a:ext>
            </a:extLst>
          </p:cNvPr>
          <p:cNvCxnSpPr>
            <a:cxnSpLocks/>
          </p:cNvCxnSpPr>
          <p:nvPr/>
        </p:nvCxnSpPr>
        <p:spPr>
          <a:xfrm flipV="1">
            <a:off x="8950960" y="4573747"/>
            <a:ext cx="1543259" cy="1278413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4" name="Rectángulo 23">
            <a:extLst>
              <a:ext uri="{FF2B5EF4-FFF2-40B4-BE49-F238E27FC236}">
                <a16:creationId xmlns:a16="http://schemas.microsoft.com/office/drawing/2014/main" id="{DAF18B63-335A-EF57-FC20-C61C64332BB8}"/>
              </a:ext>
            </a:extLst>
          </p:cNvPr>
          <p:cNvSpPr/>
          <p:nvPr/>
        </p:nvSpPr>
        <p:spPr>
          <a:xfrm>
            <a:off x="5963997" y="5852160"/>
            <a:ext cx="3114729" cy="73120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b="1" dirty="0"/>
              <a:t>Columnas en donde se insertaron datos </a:t>
            </a:r>
            <a:r>
              <a:rPr lang="es-CO" b="1" dirty="0" err="1"/>
              <a:t>NaN</a:t>
            </a:r>
            <a:endParaRPr lang="es-CO" b="1" dirty="0"/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04DF21E5-9E14-0AE9-0D6C-51D28EC3252C}"/>
              </a:ext>
            </a:extLst>
          </p:cNvPr>
          <p:cNvSpPr/>
          <p:nvPr/>
        </p:nvSpPr>
        <p:spPr>
          <a:xfrm>
            <a:off x="2413766" y="5186086"/>
            <a:ext cx="2834640" cy="66607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b="1" dirty="0"/>
              <a:t>Total Registro: 1599</a:t>
            </a:r>
          </a:p>
          <a:p>
            <a:pPr algn="ctr"/>
            <a:r>
              <a:rPr lang="es-CO" b="1" dirty="0"/>
              <a:t>Total Variables: 12</a:t>
            </a:r>
          </a:p>
        </p:txBody>
      </p:sp>
      <p:cxnSp>
        <p:nvCxnSpPr>
          <p:cNvPr id="29" name="Conector recto 28">
            <a:extLst>
              <a:ext uri="{FF2B5EF4-FFF2-40B4-BE49-F238E27FC236}">
                <a16:creationId xmlns:a16="http://schemas.microsoft.com/office/drawing/2014/main" id="{9DB01AAE-518D-C6BF-8DF3-901148339373}"/>
              </a:ext>
            </a:extLst>
          </p:cNvPr>
          <p:cNvCxnSpPr>
            <a:cxnSpLocks/>
            <a:stCxn id="28" idx="0"/>
          </p:cNvCxnSpPr>
          <p:nvPr/>
        </p:nvCxnSpPr>
        <p:spPr>
          <a:xfrm flipH="1" flipV="1">
            <a:off x="2560320" y="4640082"/>
            <a:ext cx="1270766" cy="546004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3" name="Rectángulo 32">
            <a:extLst>
              <a:ext uri="{FF2B5EF4-FFF2-40B4-BE49-F238E27FC236}">
                <a16:creationId xmlns:a16="http://schemas.microsoft.com/office/drawing/2014/main" id="{6B456FF4-0EAE-383B-F864-E3E25786BA36}"/>
              </a:ext>
            </a:extLst>
          </p:cNvPr>
          <p:cNvSpPr/>
          <p:nvPr/>
        </p:nvSpPr>
        <p:spPr>
          <a:xfrm>
            <a:off x="223520" y="5963921"/>
            <a:ext cx="2336800" cy="80264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b="1" dirty="0"/>
              <a:t>Tipo de Variables: numéricos</a:t>
            </a:r>
          </a:p>
        </p:txBody>
      </p:sp>
    </p:spTree>
    <p:extLst>
      <p:ext uri="{BB962C8B-B14F-4D97-AF65-F5344CB8AC3E}">
        <p14:creationId xmlns:p14="http://schemas.microsoft.com/office/powerpoint/2010/main" val="3683742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27E6FD6-D1E9-3055-8475-761872F6F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sz="4800" b="1" dirty="0"/>
              <a:t>VISUALIZACIONES PRINCIPALES </a:t>
            </a:r>
          </a:p>
        </p:txBody>
      </p:sp>
      <p:pic>
        <p:nvPicPr>
          <p:cNvPr id="4" name="Imagen 3" descr="Gráfico, Gráfico circular&#10;&#10;El contenido generado por IA puede ser incorrecto.">
            <a:extLst>
              <a:ext uri="{FF2B5EF4-FFF2-40B4-BE49-F238E27FC236}">
                <a16:creationId xmlns:a16="http://schemas.microsoft.com/office/drawing/2014/main" id="{3BE579BB-8332-E70A-1B36-106095EB56F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610"/>
          <a:stretch>
            <a:fillRect/>
          </a:stretch>
        </p:blipFill>
        <p:spPr>
          <a:xfrm>
            <a:off x="1302839" y="1117807"/>
            <a:ext cx="3604441" cy="3673261"/>
          </a:xfrm>
          <a:prstGeom prst="rect">
            <a:avLst/>
          </a:prstGeom>
        </p:spPr>
      </p:pic>
      <p:pic>
        <p:nvPicPr>
          <p:cNvPr id="6" name="Imagen 5" descr="Gráfico, Gráfico de barras&#10;&#10;El contenido generado por IA puede ser incorrecto.">
            <a:extLst>
              <a:ext uri="{FF2B5EF4-FFF2-40B4-BE49-F238E27FC236}">
                <a16:creationId xmlns:a16="http://schemas.microsoft.com/office/drawing/2014/main" id="{D875FCA0-2827-0A49-751A-13EDEAFA8C9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04" t="2506" r="908" b="2317"/>
          <a:stretch>
            <a:fillRect/>
          </a:stretch>
        </p:blipFill>
        <p:spPr>
          <a:xfrm>
            <a:off x="5518862" y="1226554"/>
            <a:ext cx="6002271" cy="3535680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8D402AFA-3AF1-1D49-B1B2-4B814FCAB465}"/>
              </a:ext>
            </a:extLst>
          </p:cNvPr>
          <p:cNvSpPr txBox="1"/>
          <p:nvPr/>
        </p:nvSpPr>
        <p:spPr>
          <a:xfrm>
            <a:off x="609681" y="4791068"/>
            <a:ext cx="457200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dirty="0"/>
              <a:t>La gráfica de pastel confirma que las calidades 5 y 6 representan más del 80% de los vinos analizados.</a:t>
            </a:r>
            <a:br>
              <a:rPr lang="es-ES" sz="1400" dirty="0"/>
            </a:br>
            <a:r>
              <a:rPr lang="es-ES" sz="1400" dirty="0"/>
              <a:t>Las calidades altas (7 y 8) y bajas (3 y 4) tienen una presencia mínima, lo cual evidencia una </a:t>
            </a:r>
            <a:r>
              <a:rPr lang="es-ES" sz="1400" b="1" dirty="0"/>
              <a:t>distribución desigual en los valores de calidad</a:t>
            </a:r>
            <a:endParaRPr lang="es-CO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B633C1F2-6CA0-1AB2-6B93-BAE5BE05D935}"/>
              </a:ext>
            </a:extLst>
          </p:cNvPr>
          <p:cNvSpPr txBox="1"/>
          <p:nvPr/>
        </p:nvSpPr>
        <p:spPr>
          <a:xfrm>
            <a:off x="5652706" y="4901398"/>
            <a:ext cx="6456031" cy="810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/>
              <a:t>La calidad del vino se concentra principalmente en los valores 5 y 6, mientras que las calidades extremas como 3, 4, 7 y 8 aparecen con baja frecuencia.</a:t>
            </a:r>
          </a:p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8298016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70AC43D-803F-31D9-0583-5A54E6BC6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sz="4800" b="1" dirty="0"/>
              <a:t>VISUALIZACIONES PRINCIPALES 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EDB8A920-A03F-F02D-C989-5FE8F8F20D02}"/>
              </a:ext>
            </a:extLst>
          </p:cNvPr>
          <p:cNvSpPr txBox="1"/>
          <p:nvPr/>
        </p:nvSpPr>
        <p:spPr>
          <a:xfrm>
            <a:off x="68826" y="4508955"/>
            <a:ext cx="5203105" cy="2184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/>
              <a:t>Gráfica 4: Correlación (Spearman)</a:t>
            </a:r>
            <a:endParaRPr lang="es-ES" dirty="0"/>
          </a:p>
          <a:p>
            <a:pPr algn="ctr"/>
            <a:r>
              <a:rPr lang="es-ES" dirty="0"/>
              <a:t>Alcohol y </a:t>
            </a:r>
            <a:r>
              <a:rPr lang="es-ES" dirty="0" err="1"/>
              <a:t>sulphates</a:t>
            </a:r>
            <a:r>
              <a:rPr lang="es-ES" dirty="0"/>
              <a:t> correlacionan positivamente con la calidad.</a:t>
            </a:r>
          </a:p>
          <a:p>
            <a:pPr algn="ctr"/>
            <a:r>
              <a:rPr lang="es-ES" dirty="0" err="1"/>
              <a:t>Volatile</a:t>
            </a:r>
            <a:r>
              <a:rPr lang="es-ES" dirty="0"/>
              <a:t> </a:t>
            </a:r>
            <a:r>
              <a:rPr lang="es-ES" dirty="0" err="1"/>
              <a:t>acidity</a:t>
            </a:r>
            <a:r>
              <a:rPr lang="es-ES" dirty="0"/>
              <a:t> tiene correlación negativa fuerte.</a:t>
            </a:r>
          </a:p>
          <a:p>
            <a:endParaRPr lang="es-CO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E75C1420-B716-CBE9-3FEB-301F0A05F4D2}"/>
              </a:ext>
            </a:extLst>
          </p:cNvPr>
          <p:cNvSpPr txBox="1"/>
          <p:nvPr/>
        </p:nvSpPr>
        <p:spPr>
          <a:xfrm>
            <a:off x="5271931" y="4503986"/>
            <a:ext cx="5307230" cy="18357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/>
              <a:t>Gráfica 5: </a:t>
            </a:r>
            <a:r>
              <a:rPr lang="es-CO" b="1" dirty="0"/>
              <a:t>Gráfico alcohol vs pH coloreado por calidad </a:t>
            </a:r>
          </a:p>
          <a:p>
            <a:r>
              <a:rPr lang="es-ES" dirty="0"/>
              <a:t>Tendencia ascendente clara.</a:t>
            </a:r>
          </a:p>
          <a:p>
            <a:r>
              <a:rPr lang="es-ES" dirty="0"/>
              <a:t>Refuerza su importancia en el modelo.</a:t>
            </a:r>
          </a:p>
          <a:p>
            <a:endParaRPr lang="es-CO" dirty="0"/>
          </a:p>
        </p:txBody>
      </p:sp>
      <p:pic>
        <p:nvPicPr>
          <p:cNvPr id="8" name="Imagen 7" descr="Gráfico, Gráfico de rectángulos&#10;&#10;El contenido generado por IA puede ser incorrecto.">
            <a:extLst>
              <a:ext uri="{FF2B5EF4-FFF2-40B4-BE49-F238E27FC236}">
                <a16:creationId xmlns:a16="http://schemas.microsoft.com/office/drawing/2014/main" id="{807098FA-A973-0091-F004-AF92BE4098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336" y="1305824"/>
            <a:ext cx="3662581" cy="3198162"/>
          </a:xfrm>
          <a:prstGeom prst="rect">
            <a:avLst/>
          </a:prstGeom>
        </p:spPr>
      </p:pic>
      <p:pic>
        <p:nvPicPr>
          <p:cNvPr id="10" name="Imagen 9" descr="Gráfico, Gráfico de dispersión&#10;&#10;El contenido generado por IA puede ser incorrecto.">
            <a:extLst>
              <a:ext uri="{FF2B5EF4-FFF2-40B4-BE49-F238E27FC236}">
                <a16:creationId xmlns:a16="http://schemas.microsoft.com/office/drawing/2014/main" id="{BEBE8633-7B98-939C-D7AD-3E283E2E5A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6754" y="1121257"/>
            <a:ext cx="5660498" cy="3348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4405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501118-C7BB-5756-72FE-699A1760B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4400" b="1" dirty="0"/>
              <a:t>CARACTERÍSTICAS ENCONTRADAS EN EL PROCESO</a:t>
            </a:r>
            <a:endParaRPr lang="es-CO" sz="4400" b="1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B44E56AB-23EB-2392-B20D-C927F80DD61A}"/>
              </a:ext>
            </a:extLst>
          </p:cNvPr>
          <p:cNvSpPr txBox="1"/>
          <p:nvPr/>
        </p:nvSpPr>
        <p:spPr>
          <a:xfrm>
            <a:off x="609681" y="1718580"/>
            <a:ext cx="1037091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s-CO" altLang="es-CO" sz="2400" dirty="0">
                <a:latin typeface="Arial" panose="020B0604020202020204" pitchFamily="34" charset="0"/>
              </a:rPr>
              <a:t>Se identificó un fuerte desequilibrio en la variable </a:t>
            </a:r>
            <a:r>
              <a:rPr lang="es-CO" altLang="es-CO" sz="2400" i="1" dirty="0" err="1">
                <a:latin typeface="Arial" panose="020B0604020202020204" pitchFamily="34" charset="0"/>
              </a:rPr>
              <a:t>quality</a:t>
            </a:r>
            <a:r>
              <a:rPr lang="es-CO" altLang="es-CO" sz="2400" dirty="0">
                <a:latin typeface="Arial" panose="020B0604020202020204" pitchFamily="34" charset="0"/>
              </a:rPr>
              <a:t>, donde los valores 5 y 6 representan más del 80% del total de vinos.</a:t>
            </a:r>
          </a:p>
          <a:p>
            <a:pPr lvl="0" algn="just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s-CO" altLang="es-CO" sz="2400" dirty="0">
                <a:latin typeface="Arial" panose="020B0604020202020204" pitchFamily="34" charset="0"/>
              </a:rPr>
              <a:t>Las variables </a:t>
            </a:r>
            <a:r>
              <a:rPr lang="es-CO" altLang="es-CO" sz="2400" i="1" dirty="0">
                <a:latin typeface="Arial" panose="020B0604020202020204" pitchFamily="34" charset="0"/>
              </a:rPr>
              <a:t>alcohol</a:t>
            </a:r>
            <a:r>
              <a:rPr lang="es-CO" altLang="es-CO" sz="2400" dirty="0">
                <a:latin typeface="Arial" panose="020B0604020202020204" pitchFamily="34" charset="0"/>
              </a:rPr>
              <a:t> y </a:t>
            </a:r>
            <a:r>
              <a:rPr lang="es-CO" altLang="es-CO" sz="2400" i="1" dirty="0" err="1">
                <a:latin typeface="Arial" panose="020B0604020202020204" pitchFamily="34" charset="0"/>
              </a:rPr>
              <a:t>sulphates</a:t>
            </a:r>
            <a:r>
              <a:rPr lang="es-CO" altLang="es-CO" sz="2400" dirty="0">
                <a:latin typeface="Arial" panose="020B0604020202020204" pitchFamily="34" charset="0"/>
              </a:rPr>
              <a:t> mostraron las correlaciones positivas más altas con la calidad del vino.</a:t>
            </a:r>
          </a:p>
          <a:p>
            <a:pPr lvl="0" algn="just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s-CO" altLang="es-CO" sz="2400" dirty="0">
                <a:latin typeface="Arial" panose="020B0604020202020204" pitchFamily="34" charset="0"/>
              </a:rPr>
              <a:t>Se detectaron </a:t>
            </a:r>
            <a:r>
              <a:rPr lang="es-CO" altLang="es-CO" sz="2400" dirty="0" err="1">
                <a:latin typeface="Arial" panose="020B0604020202020204" pitchFamily="34" charset="0"/>
              </a:rPr>
              <a:t>outliers</a:t>
            </a:r>
            <a:r>
              <a:rPr lang="es-CO" altLang="es-CO" sz="2400" dirty="0">
                <a:latin typeface="Arial" panose="020B0604020202020204" pitchFamily="34" charset="0"/>
              </a:rPr>
              <a:t> en alcohol, </a:t>
            </a:r>
            <a:r>
              <a:rPr lang="es-CO" altLang="es-CO" sz="2400" dirty="0" err="1">
                <a:latin typeface="Arial" panose="020B0604020202020204" pitchFamily="34" charset="0"/>
              </a:rPr>
              <a:t>chlorides</a:t>
            </a:r>
            <a:r>
              <a:rPr lang="es-CO" altLang="es-CO" sz="2400" dirty="0">
                <a:latin typeface="Arial" panose="020B0604020202020204" pitchFamily="34" charset="0"/>
              </a:rPr>
              <a:t> y residual </a:t>
            </a:r>
            <a:r>
              <a:rPr lang="es-CO" altLang="es-CO" sz="2400" dirty="0" err="1">
                <a:latin typeface="Arial" panose="020B0604020202020204" pitchFamily="34" charset="0"/>
              </a:rPr>
              <a:t>sugar</a:t>
            </a:r>
            <a:r>
              <a:rPr lang="es-CO" altLang="es-CO" sz="2400" dirty="0">
                <a:latin typeface="Arial" panose="020B0604020202020204" pitchFamily="34" charset="0"/>
              </a:rPr>
              <a:t>, lo cual puede afectar la estabilidad del modelo.</a:t>
            </a:r>
          </a:p>
          <a:p>
            <a:pPr lvl="0" algn="just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s-CO" altLang="es-CO" sz="2400" dirty="0">
                <a:latin typeface="Arial" panose="020B0604020202020204" pitchFamily="34" charset="0"/>
              </a:rPr>
              <a:t>Las distribuciones de pH, alcohol y densidad mostraron comportamientos consistentes con la composición química típica del vino tinto.</a:t>
            </a:r>
          </a:p>
          <a:p>
            <a:pPr lvl="0" algn="just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s-CO" altLang="es-CO" sz="2400" dirty="0">
                <a:latin typeface="Arial" panose="020B0604020202020204" pitchFamily="34" charset="0"/>
              </a:rPr>
              <a:t>La matriz de correlación Spearman ayudó a comprender relaciones monotónicas importantes entre las variables químicas.</a:t>
            </a:r>
          </a:p>
        </p:txBody>
      </p:sp>
    </p:spTree>
    <p:extLst>
      <p:ext uri="{BB962C8B-B14F-4D97-AF65-F5344CB8AC3E}">
        <p14:creationId xmlns:p14="http://schemas.microsoft.com/office/powerpoint/2010/main" val="21133057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4BEEA3E-26BA-6A80-64EB-9D9121911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997" y="441787"/>
            <a:ext cx="10974230" cy="1143000"/>
          </a:xfrm>
        </p:spPr>
        <p:txBody>
          <a:bodyPr/>
          <a:lstStyle/>
          <a:p>
            <a:r>
              <a:rPr lang="es-CO" sz="5400" b="1" dirty="0"/>
              <a:t>PREDICCIÓN Y HALLAZGOS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E9C37363-5812-580B-F36B-A25D0C7BDEFE}"/>
              </a:ext>
            </a:extLst>
          </p:cNvPr>
          <p:cNvSpPr txBox="1"/>
          <p:nvPr/>
        </p:nvSpPr>
        <p:spPr>
          <a:xfrm>
            <a:off x="3048041" y="1584787"/>
            <a:ext cx="6667782" cy="11383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dirty="0"/>
              <a:t>¿Qué variables químicas influyen más en la calidad del vino tinto y qué tan efectiva es la regresión lineal para predecir dicha calidad?</a:t>
            </a:r>
            <a:endParaRPr lang="es-CO" dirty="0"/>
          </a:p>
        </p:txBody>
      </p:sp>
      <p:pic>
        <p:nvPicPr>
          <p:cNvPr id="5" name="Imagen 4" descr="Texto&#10;&#10;El contenido generado por IA puede ser incorrecto.">
            <a:extLst>
              <a:ext uri="{FF2B5EF4-FFF2-40B4-BE49-F238E27FC236}">
                <a16:creationId xmlns:a16="http://schemas.microsoft.com/office/drawing/2014/main" id="{8FFFBABE-D93F-EC5F-89C9-092AB0DB78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492" y="2937958"/>
            <a:ext cx="5476231" cy="2393734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0E57A749-8461-46F0-BE6D-2BF6F129DEB4}"/>
              </a:ext>
            </a:extLst>
          </p:cNvPr>
          <p:cNvSpPr/>
          <p:nvPr/>
        </p:nvSpPr>
        <p:spPr>
          <a:xfrm>
            <a:off x="513080" y="3957320"/>
            <a:ext cx="2143760" cy="49276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1CC0F8DA-AB08-03FF-CBEB-DC3208696433}"/>
              </a:ext>
            </a:extLst>
          </p:cNvPr>
          <p:cNvSpPr/>
          <p:nvPr/>
        </p:nvSpPr>
        <p:spPr>
          <a:xfrm>
            <a:off x="314960" y="3110788"/>
            <a:ext cx="4394200" cy="631749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87BB807B-3BB2-A145-ED17-22AD8BA4FFD7}"/>
              </a:ext>
            </a:extLst>
          </p:cNvPr>
          <p:cNvCxnSpPr>
            <a:cxnSpLocks/>
          </p:cNvCxnSpPr>
          <p:nvPr/>
        </p:nvCxnSpPr>
        <p:spPr>
          <a:xfrm>
            <a:off x="4978400" y="3332480"/>
            <a:ext cx="251968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444BE20C-47F5-B230-C451-D610B9D3CD16}"/>
              </a:ext>
            </a:extLst>
          </p:cNvPr>
          <p:cNvCxnSpPr>
            <a:cxnSpLocks/>
          </p:cNvCxnSpPr>
          <p:nvPr/>
        </p:nvCxnSpPr>
        <p:spPr>
          <a:xfrm>
            <a:off x="3718560" y="4307840"/>
            <a:ext cx="2519680" cy="0"/>
          </a:xfrm>
          <a:prstGeom prst="straightConnector1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" name="CuadroTexto 11">
            <a:extLst>
              <a:ext uri="{FF2B5EF4-FFF2-40B4-BE49-F238E27FC236}">
                <a16:creationId xmlns:a16="http://schemas.microsoft.com/office/drawing/2014/main" id="{B5832D42-048B-F07F-4545-A5DDEB0F44DC}"/>
              </a:ext>
            </a:extLst>
          </p:cNvPr>
          <p:cNvSpPr txBox="1"/>
          <p:nvPr/>
        </p:nvSpPr>
        <p:spPr>
          <a:xfrm>
            <a:off x="7767320" y="3018462"/>
            <a:ext cx="2945999" cy="4410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1" dirty="0"/>
              <a:t>Resultados del modelo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ED3B2DA4-BF9C-B048-14A0-73D5BACDBC74}"/>
              </a:ext>
            </a:extLst>
          </p:cNvPr>
          <p:cNvSpPr txBox="1"/>
          <p:nvPr/>
        </p:nvSpPr>
        <p:spPr>
          <a:xfrm>
            <a:off x="6542686" y="4087331"/>
            <a:ext cx="3254417" cy="4410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1" dirty="0"/>
              <a:t>Variables más influyentes</a:t>
            </a:r>
          </a:p>
        </p:txBody>
      </p:sp>
    </p:spTree>
    <p:extLst>
      <p:ext uri="{BB962C8B-B14F-4D97-AF65-F5344CB8AC3E}">
        <p14:creationId xmlns:p14="http://schemas.microsoft.com/office/powerpoint/2010/main" val="27351523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Gráfico, Gráfico de líneas, Gráfico de dispersión&#10;&#10;El contenido generado por IA puede ser incorrecto.">
            <a:extLst>
              <a:ext uri="{FF2B5EF4-FFF2-40B4-BE49-F238E27FC236}">
                <a16:creationId xmlns:a16="http://schemas.microsoft.com/office/drawing/2014/main" id="{2D979883-6F64-2992-F202-18408F6E1F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5432" y="1249042"/>
            <a:ext cx="7166078" cy="4276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2746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D7445F4-F250-FCDB-FA57-62D28409A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b="1" dirty="0"/>
              <a:t>LIMITACIONES Y RECOMENDACIONES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66EB1A1A-0EE5-5F7F-5D93-43660A701C66}"/>
              </a:ext>
            </a:extLst>
          </p:cNvPr>
          <p:cNvSpPr txBox="1"/>
          <p:nvPr/>
        </p:nvSpPr>
        <p:spPr>
          <a:xfrm>
            <a:off x="347240" y="1782502"/>
            <a:ext cx="11992770" cy="25331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/>
              <a:t>LIMITACIONES</a:t>
            </a:r>
            <a:endParaRPr lang="es-ES" dirty="0"/>
          </a:p>
          <a:p>
            <a:r>
              <a:rPr lang="es-ES" dirty="0"/>
              <a:t>La variable </a:t>
            </a:r>
            <a:r>
              <a:rPr lang="es-ES" i="1" dirty="0" err="1"/>
              <a:t>quality</a:t>
            </a:r>
            <a:r>
              <a:rPr lang="es-ES" dirty="0"/>
              <a:t> está desbalanceada, predominando los valores 5 y 6.</a:t>
            </a:r>
          </a:p>
          <a:p>
            <a:r>
              <a:rPr lang="es-ES" dirty="0"/>
              <a:t>El </a:t>
            </a:r>
            <a:r>
              <a:rPr lang="es-ES" dirty="0" err="1"/>
              <a:t>dataset</a:t>
            </a:r>
            <a:r>
              <a:rPr lang="es-ES" dirty="0"/>
              <a:t> carece de variables sensoriales importantes para evaluar la calidad real del vino.</a:t>
            </a:r>
          </a:p>
          <a:p>
            <a:r>
              <a:rPr lang="es-ES" dirty="0"/>
              <a:t>Presencia de </a:t>
            </a:r>
            <a:r>
              <a:rPr lang="es-ES" dirty="0" err="1"/>
              <a:t>outliers</a:t>
            </a:r>
            <a:r>
              <a:rPr lang="es-ES" dirty="0"/>
              <a:t> que pueden distorsionar los resultados del modelo.</a:t>
            </a:r>
          </a:p>
          <a:p>
            <a:r>
              <a:rPr lang="es-ES" dirty="0"/>
              <a:t>La variable objetivo es discreta y ordinal, lo que dificulta un ajuste óptimo mediante regresión lineal.</a:t>
            </a:r>
          </a:p>
          <a:p>
            <a:r>
              <a:rPr lang="es-ES" dirty="0"/>
              <a:t>La regresión lineal no modela adecuadamente relaciones no lineales presentes en los datos.</a:t>
            </a:r>
          </a:p>
          <a:p>
            <a:endParaRPr lang="es-CO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2F57EC9B-B5A4-6F00-6C2F-34B0E872BDD7}"/>
              </a:ext>
            </a:extLst>
          </p:cNvPr>
          <p:cNvSpPr txBox="1"/>
          <p:nvPr/>
        </p:nvSpPr>
        <p:spPr>
          <a:xfrm>
            <a:off x="347240" y="4050233"/>
            <a:ext cx="11845102" cy="25331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/>
              <a:t>RECOMENDACIONES</a:t>
            </a:r>
            <a:endParaRPr lang="es-ES" dirty="0"/>
          </a:p>
          <a:p>
            <a:r>
              <a:rPr lang="es-ES" dirty="0"/>
              <a:t>Probar modelos no lineales más robustos como </a:t>
            </a:r>
            <a:r>
              <a:rPr lang="es-ES" dirty="0" err="1"/>
              <a:t>Random</a:t>
            </a:r>
            <a:r>
              <a:rPr lang="es-ES" dirty="0"/>
              <a:t> Forest, </a:t>
            </a:r>
            <a:r>
              <a:rPr lang="es-ES" dirty="0" err="1"/>
              <a:t>XGBoost</a:t>
            </a:r>
            <a:r>
              <a:rPr lang="es-ES" dirty="0"/>
              <a:t> o SVM.</a:t>
            </a:r>
          </a:p>
          <a:p>
            <a:r>
              <a:rPr lang="es-ES" dirty="0"/>
              <a:t>Tratar el problema como clasificación en lugar de regresión.</a:t>
            </a:r>
          </a:p>
          <a:p>
            <a:r>
              <a:rPr lang="es-ES" dirty="0"/>
              <a:t>Aplicar técnicas de balanceo (SMOTE, </a:t>
            </a:r>
            <a:r>
              <a:rPr lang="es-ES" dirty="0" err="1"/>
              <a:t>oversampling</a:t>
            </a:r>
            <a:r>
              <a:rPr lang="es-ES" dirty="0"/>
              <a:t> o </a:t>
            </a:r>
            <a:r>
              <a:rPr lang="es-ES" dirty="0" err="1"/>
              <a:t>undersampling</a:t>
            </a:r>
            <a:r>
              <a:rPr lang="es-ES" dirty="0"/>
              <a:t>) para mejorar el rendimiento.</a:t>
            </a:r>
          </a:p>
          <a:p>
            <a:r>
              <a:rPr lang="es-ES" dirty="0"/>
              <a:t>Analizar o eliminar </a:t>
            </a:r>
            <a:r>
              <a:rPr lang="es-ES" dirty="0" err="1"/>
              <a:t>outliers</a:t>
            </a:r>
            <a:r>
              <a:rPr lang="es-ES" dirty="0"/>
              <a:t> antes de entrenar nuevos modelos.</a:t>
            </a:r>
          </a:p>
          <a:p>
            <a:r>
              <a:rPr lang="es-ES" dirty="0"/>
              <a:t>Incluir información sensorial del vino para mejorar la capacidad predictiva.</a:t>
            </a:r>
          </a:p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65515898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6030</TotalTime>
  <Words>485</Words>
  <Application>Microsoft Office PowerPoint</Application>
  <PresentationFormat>Personalizado</PresentationFormat>
  <Paragraphs>47</Paragraphs>
  <Slides>10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1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2" baseType="lpstr">
      <vt:lpstr>Arial</vt:lpstr>
      <vt:lpstr>Tema de Office</vt:lpstr>
      <vt:lpstr>Presentación de PowerPoint</vt:lpstr>
      <vt:lpstr>PREGUNTA DE INVESTIGACIÓN</vt:lpstr>
      <vt:lpstr>ANÁLISIS DEL DATASET</vt:lpstr>
      <vt:lpstr>VISUALIZACIONES PRINCIPALES </vt:lpstr>
      <vt:lpstr>VISUALIZACIONES PRINCIPALES </vt:lpstr>
      <vt:lpstr>CARACTERÍSTICAS ENCONTRADAS EN EL PROCESO</vt:lpstr>
      <vt:lpstr>PREDICCIÓN Y HALLAZGOS</vt:lpstr>
      <vt:lpstr>Presentación de PowerPoint</vt:lpstr>
      <vt:lpstr>LIMITACIONES Y RECOMENDACIONES</vt:lpstr>
      <vt:lpstr>GRACIAS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Katherine Bello</dc:creator>
  <cp:lastModifiedBy>Angie Valentina Florez Vargas</cp:lastModifiedBy>
  <cp:revision>13</cp:revision>
  <dcterms:created xsi:type="dcterms:W3CDTF">2020-08-21T13:03:05Z</dcterms:created>
  <dcterms:modified xsi:type="dcterms:W3CDTF">2025-12-15T16:43:16Z</dcterms:modified>
</cp:coreProperties>
</file>